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8" r:id="rId1"/>
  </p:sldMasterIdLst>
  <p:notesMasterIdLst>
    <p:notesMasterId r:id="rId32"/>
  </p:notesMasterIdLst>
  <p:sldIdLst>
    <p:sldId id="256" r:id="rId2"/>
    <p:sldId id="299" r:id="rId3"/>
    <p:sldId id="301" r:id="rId4"/>
    <p:sldId id="257" r:id="rId5"/>
    <p:sldId id="318" r:id="rId6"/>
    <p:sldId id="258" r:id="rId7"/>
    <p:sldId id="274" r:id="rId8"/>
    <p:sldId id="303" r:id="rId9"/>
    <p:sldId id="300" r:id="rId10"/>
    <p:sldId id="261" r:id="rId11"/>
    <p:sldId id="266" r:id="rId12"/>
    <p:sldId id="267" r:id="rId13"/>
    <p:sldId id="262" r:id="rId14"/>
    <p:sldId id="263" r:id="rId15"/>
    <p:sldId id="265" r:id="rId16"/>
    <p:sldId id="293" r:id="rId17"/>
    <p:sldId id="272" r:id="rId18"/>
    <p:sldId id="276" r:id="rId19"/>
    <p:sldId id="305" r:id="rId20"/>
    <p:sldId id="317" r:id="rId21"/>
    <p:sldId id="319" r:id="rId22"/>
    <p:sldId id="288" r:id="rId23"/>
    <p:sldId id="286" r:id="rId24"/>
    <p:sldId id="298" r:id="rId25"/>
    <p:sldId id="290" r:id="rId26"/>
    <p:sldId id="311" r:id="rId27"/>
    <p:sldId id="284" r:id="rId28"/>
    <p:sldId id="316" r:id="rId29"/>
    <p:sldId id="315" r:id="rId30"/>
    <p:sldId id="29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79" autoAdjust="0"/>
    <p:restoredTop sz="86451" autoAdjust="0"/>
  </p:normalViewPr>
  <p:slideViewPr>
    <p:cSldViewPr>
      <p:cViewPr varScale="1">
        <p:scale>
          <a:sx n="62" d="100"/>
          <a:sy n="62" d="100"/>
        </p:scale>
        <p:origin x="-45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C62DE7-89D0-4384-8B41-9B879656C2AD}" type="datetimeFigureOut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B63F27-515B-46F6-93D1-EBA85F842D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BD7876-A913-441B-9743-CCC6CAA59D1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БИБЛИОТЕКА</a:t>
            </a:r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EA6F2F-266B-4BBA-B52C-926F29D6340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ИСТОЧНИК  ВДОХНОВЕНИЯ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50BFBB-A9A7-4E3A-AB7E-2FF9253382A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ТВОРЧЕСТВО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AA637-994F-48DE-A506-929BD98859E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ДВОРЯНСКОЕ ГНЕЗДО</a:t>
            </a:r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22257F-3EB0-4868-AC8B-9A3688204BA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ОТЦЫ И ДЕТИ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BBAAF-55E4-40D6-895B-F81474DFE13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DC2ECB-60D9-422F-B623-E328C1608A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«КОГДА ВЫ БУДЕТЕ В СПАССКОМ…»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16EEC2-8CD7-417A-AD1B-FB2851FBF43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ИВАН СЕРГЕЕВИЧ ТУРГЕНЕВ (1818 – 1883)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1ED8F7-B822-420D-BB1C-5B7BC1E67E1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СПАССКОЕ - ЛУТОВИНОВО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0BE11-6FFF-4112-92F8-A05F6CF9688C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УСАДЬБА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774FE8-D638-49C2-9D97-BC6957E668F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БОЛЬШАЯ ГОСТИНАЯ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D69DA-A268-4B55-9F7A-52CDA361F46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B2EEE3-9CA3-4ACC-999E-E6DD7F3D28A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ВЕРАНДА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6DC0B-3656-48F3-BD1C-4891F92678C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21862C-69DE-4B81-96F7-49093642F6F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9C4732-568A-47DF-A16E-62E6EB7CF5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15033D1-A5D9-4BDE-A18E-43166BFF655C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A30B8AA-EF46-41EF-88CE-AAB53B7EDD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906A1-15C8-4E7A-9D7B-F4F1C8C4EB10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B45A-BD71-44C4-BC49-7A72BDFAD9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1E5FD-4C7D-499D-93E8-69894ED65800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C524B-BA03-41A4-AEA2-133B97474C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879DA-7544-4E73-97EA-069AFB283129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BFC90-59EE-4DA3-AAC8-814B362C3BF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897D7B7-0B9F-47E1-9249-382BDCF63A7D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DD7D31-927C-4947-B9A6-2E7FA2C46C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19906-B2F0-4F1F-969F-8B6A1E283AE2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DF50-483C-4B7B-A808-A4717C1AE8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211D6-FA1F-4C51-8B44-82E4BAEE916F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479F-E708-4CBF-A5BA-620B12C7DE5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DCD8-02D4-4AF6-AC45-F97B6818F079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020F-E3A7-46BB-A618-F13C6E21EB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AA3B5-5EDF-4413-A90F-FA06EDC755A5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30AC7-689A-4B26-97E5-E4E000CEC0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0B67B-1AA5-4D80-8D5F-D2387546EFE7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F411C-4EDB-4B03-964F-079BD20568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09A772A-0AFD-4B85-B2FE-34FC9659E5D4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D376C46-A8D0-4E61-A13E-5E237D159C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 advClick="0" advTm="4000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3E5792E9-CCF6-41A9-A87A-18E7F27474D7}" type="datetime1">
              <a:rPr lang="ru-RU"/>
              <a:pPr>
                <a:defRPr/>
              </a:pPr>
              <a:t>18.05.2011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47AD2EE-0212-498B-BF41-9080647697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1" r:id="rId1"/>
    <p:sldLayoutId id="2147484613" r:id="rId2"/>
    <p:sldLayoutId id="2147484622" r:id="rId3"/>
    <p:sldLayoutId id="2147484614" r:id="rId4"/>
    <p:sldLayoutId id="2147484615" r:id="rId5"/>
    <p:sldLayoutId id="2147484616" r:id="rId6"/>
    <p:sldLayoutId id="2147484617" r:id="rId7"/>
    <p:sldLayoutId id="2147484618" r:id="rId8"/>
    <p:sldLayoutId id="2147484623" r:id="rId9"/>
    <p:sldLayoutId id="2147484619" r:id="rId10"/>
    <p:sldLayoutId id="2147484620" r:id="rId11"/>
  </p:sldLayoutIdLst>
  <p:transition spd="slow" advClick="0" advTm="4000">
    <p:pull dir="r"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0;&#1083;&#1077;&#1082;&#1089;&#1072;&#1085;&#1076;&#1088;\Desktop\&#1048;.&#1057;.&#1058;&#1091;&#1088;&#1075;&#1077;&#1085;&#1077;&#1074;\&#1056;&#1072;&#1089;&#1090;&#1074;&#1086;&#1088;&#1080;&#1083;%20&#1103;%20&#1086;&#1082;&#1085;&#1086;%20&#1050;.&#1056;&#1086;&#1084;&#1072;&#1085;&#1086;&#1074;%20&#1087;&#1086;&#1077;&#1090;%20&#1043;&#1077;&#1086;&#1088;&#1075;%20&#1054;&#1090;&#1089;.mp3" TargetMode="Externa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1285860"/>
            <a:ext cx="8058616" cy="397031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Есть  в   России  места,  где  хочется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побывать</a:t>
            </a: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 хотя бы раз в жизни, чтобы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почувствовать,    какими    глубокими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корнями   мы    связаны    со     своей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родиной,  прикоснуться  к   великому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духовному  наследию  народа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+mn-cs"/>
              </a:rPr>
              <a:t>                       </a:t>
            </a:r>
            <a:endParaRPr lang="ru-RU" sz="2800" i="1" dirty="0">
              <a:solidFill>
                <a:schemeClr val="accent1">
                  <a:lumMod val="50000"/>
                </a:schemeClr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1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2760323-39D4-4827-8FB9-66E5AE9AA35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357166"/>
            <a:ext cx="877996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БОЛЬШАЯ ГОСТИНАЯ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857875" y="2071688"/>
            <a:ext cx="4000500" cy="4154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Несколько ступе-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нек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  из  галереи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ведут в  большую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гостиную,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откры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ваем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дверь и по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падаем в 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атмос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феру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старинного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барского дома…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n>
                <a:solidFill>
                  <a:sysClr val="windowText" lastClr="000000"/>
                </a:solidFill>
              </a:ln>
              <a:solidFill>
                <a:schemeClr val="accent1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1026" name="Picture 2" descr="C:\Users\Александр\Desktop\!!!\фотки\0004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285750" y="1714500"/>
            <a:ext cx="5286375" cy="412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34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A759B6F-931A-4EF8-BA0A-C0B8C18890EE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214290"/>
            <a:ext cx="755367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МАЛАЯ ГОСТИНАЯ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18138" y="1928813"/>
            <a:ext cx="3798887" cy="41544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Малая      гостиная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обставлена        </a:t>
            </a: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ме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белью из красного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дерева.        Здесь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овальный   стол   с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резной        тумбой,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диван,    обтянутый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зеленым   плюшем,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   подлокотниками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в   виде   грифонов 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1026" name="Picture 2" descr="C:\Users\Александр\Desktop\фотки 1\сканирование0003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357188" y="1643063"/>
            <a:ext cx="4860925" cy="392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36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0258508-BED9-45B5-91E8-37EACC1AA0D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214290"/>
            <a:ext cx="395813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ВЕРАНДА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150" y="2071678"/>
            <a:ext cx="3498850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К малой  гостиной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примыкает   боль-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шая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открытая  </a:t>
            </a: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ве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ранда.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На       ступеньках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крыльца  веранды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Иван     Сергеевич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любил    посидеть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после прогулок по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парку…</a:t>
            </a:r>
          </a:p>
        </p:txBody>
      </p:sp>
      <p:pic>
        <p:nvPicPr>
          <p:cNvPr id="6" name="Рисунок 5" descr="003.JPG"/>
          <p:cNvPicPr>
            <a:picLocks noChangeAspect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500034" y="1500174"/>
            <a:ext cx="4995863" cy="428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BCE5D9B-857E-4A78-A291-F7B41CF75D64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0"/>
            <a:ext cx="503535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ТУРГЕНЕВ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СПАССКОЕ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4113" y="2571750"/>
            <a:ext cx="4179887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       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Иван     Сергеевич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Тургенев        родился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28 октября 1818   года.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Со  Спасским  у   него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была        неразрывно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связана память о пер-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вых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детских радостях.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1026" name="Picture 2" descr="C:\Users\Александр\Desktop\!!!\фотки (2)\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785926"/>
            <a:ext cx="4714875" cy="405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4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6F5D0C1-05B4-4CBE-9FB6-2DAA619B306B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72000" y="500042"/>
            <a:ext cx="3919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ДЕТСТВО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4938" y="2214563"/>
            <a:ext cx="5257800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Мальчик был одарен.  В нем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рано    стали     проявляться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необыкновенно          острая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чувствительность,       живая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образная память,    быстрый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ум, здесь у него зародилось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чувство  родины,   здесь   он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увидел     красоту      родной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земли…</a:t>
            </a:r>
          </a:p>
        </p:txBody>
      </p:sp>
      <p:pic>
        <p:nvPicPr>
          <p:cNvPr id="18436" name="Picture 6" descr="12l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54828"/>
            <a:ext cx="3571900" cy="45443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CD0BACB-E8CF-4455-86E9-4E016F4B9C8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357166"/>
            <a:ext cx="59987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ГОДЫ УЧЕНИЯ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10063" y="2428875"/>
            <a:ext cx="4833937" cy="37861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Учителей через дом   отца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прошло     великое     </a:t>
            </a: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мно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жество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,  но  первым,    кто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увлек  его   </a:t>
            </a: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произведени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ями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русской словесности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был   простой    дворовый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слуга.  Он  приучил </a:t>
            </a: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маль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чика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   читать    книги   из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домашней  библиотеки.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+mn-cs"/>
            </a:endParaRPr>
          </a:p>
        </p:txBody>
      </p:sp>
      <p:pic>
        <p:nvPicPr>
          <p:cNvPr id="19460" name="Picture 2" descr="C:\Users\Александр\Desktop\!!!\фотки\0005.JPG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428596" y="1357298"/>
            <a:ext cx="3786188" cy="45132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2" descr="C:\Users\Александр\Desktop\фотки\004.JPG"/>
          <p:cNvPicPr>
            <a:picLocks noChangeAspect="1" noChangeArrowheads="1"/>
          </p:cNvPicPr>
          <p:nvPr/>
        </p:nvPicPr>
        <p:blipFill>
          <a:blip r:embed="rId4" cstate="email">
            <a:lum contrast="20000"/>
          </a:blip>
          <a:srcRect/>
          <a:stretch>
            <a:fillRect/>
          </a:stretch>
        </p:blipFill>
        <p:spPr bwMode="auto">
          <a:xfrm>
            <a:off x="428596" y="1357298"/>
            <a:ext cx="3786188" cy="4552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B8F6611-71F6-44C1-B807-1DCC53F670AF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22900" y="2857500"/>
            <a:ext cx="3775075" cy="2678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Люди,        события,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природа  Спасского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и  его окрестностей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нашли    отражение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на    страницах   </a:t>
            </a: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ро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манов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,      повестей,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рассказов писателя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0"/>
            <a:ext cx="6537367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ИСТОЧНИК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 ВДОХНОВЕНИЯ</a:t>
            </a:r>
          </a:p>
        </p:txBody>
      </p:sp>
      <p:pic>
        <p:nvPicPr>
          <p:cNvPr id="5" name="Picture 2" descr="C:\Users\Александр\Desktop\!!!\фотки (2)\12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571472" y="1785926"/>
            <a:ext cx="4857750" cy="4162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2" descr="C:\Users\Александр\Desktop\!!!\фотки (2)\19.JP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>
            <a:off x="571472" y="1785926"/>
            <a:ext cx="4857750" cy="414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486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084770A-31CC-4DA4-9994-ACCEA38041D5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52950" y="2714625"/>
            <a:ext cx="4549643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«Рудин», «Дворянское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гнездо», «Отцы и дети»,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«Накануне»,    </a:t>
            </a: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стихотво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рения  в  прозе - далеко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не   полный     перечень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произведений,  история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создания  которых  </a:t>
            </a: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свя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зана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  со   Спасским.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0"/>
            <a:ext cx="6128601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ТВОРЧЕСКАЯ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ЛАБОРАТОРИЯ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ПИСАТЕЛЯ</a:t>
            </a:r>
          </a:p>
        </p:txBody>
      </p:sp>
      <p:pic>
        <p:nvPicPr>
          <p:cNvPr id="8" name="Picture 2" descr="C:\Users\Александр\Desktop\!!!\фотки (2)\45.JPG"/>
          <p:cNvPicPr>
            <a:picLocks noChangeAspect="1" noChangeArrowheads="1"/>
          </p:cNvPicPr>
          <p:nvPr/>
        </p:nvPicPr>
        <p:blipFill>
          <a:blip r:embed="rId3" cstate="email">
            <a:lum bright="-20000"/>
          </a:blip>
          <a:srcRect/>
          <a:stretch>
            <a:fillRect/>
          </a:stretch>
        </p:blipFill>
        <p:spPr bwMode="auto">
          <a:xfrm>
            <a:off x="214313" y="2428875"/>
            <a:ext cx="4305300" cy="3643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 descr="C:\Users\Александр\Desktop\!!!\фотки (2)\4.JPG"/>
          <p:cNvPicPr>
            <a:picLocks noChangeAspect="1" noChangeArrowheads="1"/>
          </p:cNvPicPr>
          <p:nvPr/>
        </p:nvPicPr>
        <p:blipFill>
          <a:blip r:embed="rId4" cstate="email">
            <a:lum bright="-10000"/>
          </a:blip>
          <a:srcRect/>
          <a:stretch>
            <a:fillRect/>
          </a:stretch>
        </p:blipFill>
        <p:spPr bwMode="auto">
          <a:xfrm>
            <a:off x="214282" y="2428868"/>
            <a:ext cx="4308475" cy="3643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1510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879B244-7BE2-4257-92FE-195FF7C077BC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1978" y="214290"/>
            <a:ext cx="79736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ДВОРЯНСКОЕ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                    ГНЕЗДО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7686" y="1928802"/>
            <a:ext cx="4560887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Развернутый  рассказ  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происхождении </a:t>
            </a: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Лаврец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кого в  романе «Дворян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ское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гнездо» в  большей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части построен на </a:t>
            </a: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осно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ве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семейных  преданий.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</a:p>
        </p:txBody>
      </p:sp>
      <p:pic>
        <p:nvPicPr>
          <p:cNvPr id="1026" name="Picture 2" descr="«Дворянское гнездо». Глава 34. Свидание в саду. Художник Д. Боровский. 19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1285860"/>
            <a:ext cx="3622675" cy="4532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4500562" y="4857760"/>
            <a:ext cx="25019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Лаврецкий и Лиза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9124" y="4357694"/>
            <a:ext cx="355898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Свидание в саду</a:t>
            </a:r>
          </a:p>
        </p:txBody>
      </p:sp>
      <p:sp>
        <p:nvSpPr>
          <p:cNvPr id="2253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5EC1C75-87DC-4AB1-B3CB-45570746EAFA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  </a:t>
            </a:r>
            <a:r>
              <a:rPr lang="ru-RU" sz="6000" b="1" i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ОТЦЫ И ДЕТИ</a:t>
            </a:r>
          </a:p>
        </p:txBody>
      </p:sp>
      <p:pic>
        <p:nvPicPr>
          <p:cNvPr id="1026" name="Picture 2" descr="«Отцы и дети». Глава 25. Аркадий и Катя. Художник Д. Боровский. 19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00108"/>
            <a:ext cx="3190875" cy="4870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4357688" y="5357813"/>
            <a:ext cx="331853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Аркадий и Катя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5463" y="1928813"/>
            <a:ext cx="4808537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Образ    Базарова  стал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вырисовываться у   </a:t>
            </a: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писа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теля    после   встречи   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уездным врачом </a:t>
            </a: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Дмитри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евым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,  поразившим   Тур-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генева</a:t>
            </a: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 резкостью и  не 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зависимостью суждений</a:t>
            </a:r>
          </a:p>
        </p:txBody>
      </p:sp>
      <p:sp>
        <p:nvSpPr>
          <p:cNvPr id="2355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DFF7004-D697-4047-8FDC-FA2B42CD72FD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7848623" cy="923330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УРОК ЛИТЕРАТУРЫ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48138" y="1214422"/>
            <a:ext cx="4995862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</a:t>
            </a: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ВСЯ МОЯ БИОГРАФИЯ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      В МОИХ СОЧИНЕНИЯХ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                    </a:t>
            </a:r>
            <a:r>
              <a:rPr lang="ru-RU" sz="24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И.С.ТУРГЕНЕВ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    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031" y="2428868"/>
            <a:ext cx="8763938" cy="4154984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ТЕМА УРОКА        Мир русской усадьбы в  жизни</a:t>
            </a:r>
          </a:p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и творчестве И.С.Тургенева</a:t>
            </a:r>
          </a:p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ЦЕЛИ УРОКА        Знакомство: </a:t>
            </a:r>
          </a:p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а)с личностью писателя;</a:t>
            </a:r>
          </a:p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б)произведениями,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созданны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-</a:t>
            </a:r>
          </a:p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ми    писателем   в  Спасском-</a:t>
            </a:r>
          </a:p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</a:t>
            </a:r>
            <a:r>
              <a:rPr lang="ru-RU" sz="2400" b="1" i="1" dirty="0" err="1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Лутовинове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;</a:t>
            </a:r>
          </a:p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в)воспитание чувства любви и</a:t>
            </a:r>
          </a:p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                       уважения к родине</a:t>
            </a:r>
          </a:p>
          <a:p>
            <a:pPr algn="just"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</a:rPr>
              <a:t>                                    </a:t>
            </a:r>
          </a:p>
          <a:p>
            <a:pPr algn="just">
              <a:defRPr/>
            </a:pPr>
            <a:endParaRPr lang="ru-RU" sz="2400" b="1" i="1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14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FB995E9-8EEE-4B09-8CA2-8B4062561AD7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А.И. Белюкин. Иллюстрация к рассказу 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1285860"/>
            <a:ext cx="3341688" cy="4633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849944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ЗАПИСКИ </a:t>
            </a:r>
          </a:p>
          <a:p>
            <a:pPr algn="ctr"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                 ОХОТНИКА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71934" y="2143116"/>
            <a:ext cx="5139548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Бежин</a:t>
            </a: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луг, река  </a:t>
            </a:r>
            <a:r>
              <a:rPr lang="ru-RU" sz="28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Иста</a:t>
            </a: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,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Малиновая   вода - это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подлинные  названия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мест,  расположенных  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в     непосредственной</a:t>
            </a:r>
          </a:p>
          <a:p>
            <a:pPr>
              <a:defRPr/>
            </a:pP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близости со Спасским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43372" y="5429264"/>
            <a:ext cx="200260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Бежин</a:t>
            </a:r>
            <a:r>
              <a:rPr lang="ru-RU" sz="28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 луг</a:t>
            </a:r>
          </a:p>
        </p:txBody>
      </p:sp>
      <p:sp>
        <p:nvSpPr>
          <p:cNvPr id="24582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16E5515-FF1B-401E-8039-E6995463C987}" type="slidenum">
              <a:rPr lang="ru-RU" smtClean="0"/>
              <a:pPr/>
              <a:t>20</a:t>
            </a:fld>
            <a:endParaRPr lang="ru-RU" smtClean="0"/>
          </a:p>
        </p:txBody>
      </p:sp>
      <p:pic>
        <p:nvPicPr>
          <p:cNvPr id="8" name="Растворил я окно К.Романов поет Георг От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75" y="3571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42852"/>
            <a:ext cx="8670963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В ГОСТЯХ          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>               У ПИСАТЕЛЯ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8215370" cy="314327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3200" b="1" i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...не в одних стихах поэзия;  она разлита  везде, она  вокруг нас…    Взгляните на эти деревья,  на это небо - отовсюду    веет   красотою    и жизнью; а где красота и жизнь, там и поэзия…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57752" y="5286388"/>
            <a:ext cx="3616325" cy="64611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И.С.Тургенев</a:t>
            </a:r>
          </a:p>
        </p:txBody>
      </p:sp>
      <p:sp>
        <p:nvSpPr>
          <p:cNvPr id="256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CED1D6-E652-4F9C-83E0-B42090E09A36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!!!\фотки (2)\13.JP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1071563" y="357188"/>
            <a:ext cx="7215187" cy="442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00188" y="4857750"/>
            <a:ext cx="6530975" cy="16319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ДОМ ЕГО ПОКАЗАЛ МНЕ ЕГО КОРНИ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 МНОГО ОБЪЯСНИЛ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...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                             </a:t>
            </a:r>
            <a:r>
              <a:rPr lang="ru-RU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</a:t>
            </a:r>
            <a:r>
              <a:rPr lang="ru-RU" sz="2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+mn-lt"/>
                <a:cs typeface="+mn-cs"/>
              </a:rPr>
              <a:t>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6">
                  <a:lumMod val="2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0688" y="5857875"/>
            <a:ext cx="26828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Л.Н.Толстой</a:t>
            </a:r>
          </a:p>
        </p:txBody>
      </p:sp>
      <p:sp>
        <p:nvSpPr>
          <p:cNvPr id="2662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8AA3193-3D9D-4CA3-BCA7-AC4A742F01D9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!!!\фотки (2)\14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500063" y="500063"/>
            <a:ext cx="3929062" cy="5357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500562" y="2571744"/>
            <a:ext cx="450056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     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Иван  Сергеевич   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 раз  бывал   в Спасской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церкви,  любил слушать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там певчих…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i="1" dirty="0">
              <a:solidFill>
                <a:srgbClr val="C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571480"/>
            <a:ext cx="3360215" cy="95410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Церковь Спаса </a:t>
            </a:r>
          </a:p>
          <a:p>
            <a:pPr>
              <a:defRPr/>
            </a:pPr>
            <a:r>
              <a:rPr lang="ru-RU" sz="28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Преображения</a:t>
            </a:r>
          </a:p>
        </p:txBody>
      </p:sp>
      <p:sp>
        <p:nvSpPr>
          <p:cNvPr id="276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9772ECE-2B92-41C6-92BB-AD23B0980351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esktop\!!!\фотки (2)\1.JPG"/>
          <p:cNvPicPr>
            <a:picLocks noChangeAspect="1" noChangeArrowheads="1"/>
          </p:cNvPicPr>
          <p:nvPr/>
        </p:nvPicPr>
        <p:blipFill>
          <a:blip r:embed="rId2" cstate="email">
            <a:lum bright="-10000"/>
          </a:blip>
          <a:srcRect/>
          <a:stretch>
            <a:fillRect/>
          </a:stretch>
        </p:blipFill>
        <p:spPr bwMode="auto">
          <a:xfrm>
            <a:off x="5429250" y="285750"/>
            <a:ext cx="3143250" cy="482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Users\Александр\Desktop\!!!\фотки (2)\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" y="285750"/>
            <a:ext cx="3387725" cy="4794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214438" y="5214938"/>
            <a:ext cx="715327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СЮДА ОН НЕИЗМЕННО ВОЗВРАЩАЛСЯ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ИЗ СТРАНСТВИЙ ПО ЕВРОПЕ ...</a:t>
            </a:r>
          </a:p>
        </p:txBody>
      </p:sp>
      <p:sp>
        <p:nvSpPr>
          <p:cNvPr id="28677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E762D27-C1FC-41B7-97B8-A5FDB7E2B668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!!!\фотки (2)\15.JP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1214438" y="214313"/>
            <a:ext cx="6786562" cy="458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285875" y="4929188"/>
            <a:ext cx="6861174" cy="1631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Я ДОЛЖЕН ВСЕ ЖЕ СКАЗАТЬ, ЧТО 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РОДНОМ   ВОЗДУХЕ   ЕСТЬ    НЕЧТО  </a:t>
            </a:r>
            <a:b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</a:b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НЕУЛОВИМОЕ...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                                   </a:t>
            </a:r>
            <a:r>
              <a:rPr lang="ru-RU" sz="28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  <a:cs typeface="+mn-cs"/>
              </a:rPr>
              <a:t>И.С.Тургенев</a:t>
            </a:r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B3466EB-1112-4D55-AF76-F1012F444FCF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\Desktop\!!!\фотки (2)\17.JP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1357313" y="142875"/>
            <a:ext cx="6643687" cy="4668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14438" y="4929188"/>
            <a:ext cx="7143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ЛЮБЛЮ ЛИ  Я  СВОЮ  РОДИНУ?  ЧТО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ЖЕ   ДРУГОЕ   МОЖНО   ЛЮБИТЬ  НА ЗЕМЛЕ?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5" y="6072188"/>
            <a:ext cx="28606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И.С.Тургенев</a:t>
            </a:r>
          </a:p>
        </p:txBody>
      </p:sp>
      <p:sp>
        <p:nvSpPr>
          <p:cNvPr id="30725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D5DDF13-BCD9-42D7-9BE3-320CF14B81EB}" type="slidenum">
              <a:rPr lang="ru-RU" smtClean="0"/>
              <a:pPr/>
              <a:t>26</a:t>
            </a:fld>
            <a:endParaRPr lang="ru-RU" smtClean="0"/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313" y="142875"/>
            <a:ext cx="66436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313" y="142875"/>
            <a:ext cx="6643687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0"/>
            <a:ext cx="83728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«КОГДА ВЫ БУДЕТЕ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В СПАССКОМ…»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21334" y="2285992"/>
            <a:ext cx="5522666" cy="26776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«Когда вы будете в Спасском,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поклонитесь   от  меня   дому,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саду,  моему  молодому  дубу,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родине поклонитесь, которую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я  уже  вероятно   никогда   не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увижу». </a:t>
            </a:r>
          </a:p>
        </p:txBody>
      </p:sp>
      <p:pic>
        <p:nvPicPr>
          <p:cNvPr id="3" name="Picture 2" descr="C:\Users\Александр\Desktop\!!!\фотки\000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1714500"/>
            <a:ext cx="3286125" cy="411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Users\Александр\Desktop\!!!\фотки (2)\7.JPG"/>
          <p:cNvPicPr>
            <a:picLocks noChangeAspect="1" noChangeArrowheads="1"/>
          </p:cNvPicPr>
          <p:nvPr/>
        </p:nvPicPr>
        <p:blipFill>
          <a:blip r:embed="rId4" cstate="email">
            <a:lum bright="-20000"/>
          </a:blip>
          <a:srcRect/>
          <a:stretch>
            <a:fillRect/>
          </a:stretch>
        </p:blipFill>
        <p:spPr bwMode="auto">
          <a:xfrm>
            <a:off x="285720" y="1714488"/>
            <a:ext cx="3328988" cy="4143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286512" y="5286388"/>
            <a:ext cx="254890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</a:rPr>
              <a:t>И.С.Тургенев</a:t>
            </a:r>
          </a:p>
        </p:txBody>
      </p:sp>
      <p:sp>
        <p:nvSpPr>
          <p:cNvPr id="31751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7C656B-2877-4CC5-94D8-9874F8F37A42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esktop\!!!\фотки (2)\лджлд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4488"/>
            <a:ext cx="3429000" cy="4114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Прямоугольник 3"/>
          <p:cNvSpPr/>
          <p:nvPr/>
        </p:nvSpPr>
        <p:spPr>
          <a:xfrm>
            <a:off x="785786" y="0"/>
            <a:ext cx="776687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ПОСЛЕДНИЕ ГОДЫ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 ЖИЗНИ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9125" y="1857375"/>
            <a:ext cx="4468813" cy="5262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В  1881  году  Тургенев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приехал в Спасское 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целое  лето.  Он  вовсе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не  думал,  что  дома 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последний   раз.     Это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было время душевного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и творческого подъема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от   новой   встречи     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самыми  дорогими  для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него местами…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277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ADCC3AE-8AEE-4586-BC2A-2A786EEF3DDE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\Desktop\!!!\фотки\0008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857250" y="500063"/>
            <a:ext cx="7786688" cy="4535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28688" y="5357813"/>
            <a:ext cx="75406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i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Фамильный склеп  Тургеневых</a:t>
            </a:r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298AA5E-3040-4D4E-9E3B-2E9A0F314954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  <p:transition spd="slow" advClick="0" advTm="10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142852"/>
            <a:ext cx="6498895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ЗАДАЧИ УРОКА: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428736"/>
            <a:ext cx="7685117" cy="30469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  <a:cs typeface="+mn-cs"/>
              </a:rPr>
              <a:t> 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1)ПОКАЗАТЬ   РОЛЬ   РУССКОЙ  УСАДЬБЫ</a:t>
            </a:r>
            <a:b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</a:b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   В ФОРМИРОВАНИИ ЛИЧНОСТИ  ПИСАТЕ-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   ТЕЛЯ.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6">
                    <a:lumMod val="25000"/>
                  </a:schemeClr>
                </a:solidFill>
                <a:latin typeface="+mn-lt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</a:b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786" y="3857628"/>
            <a:ext cx="7666038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3)ПРОБУДИТЬ ЧУВСТВО ЛЮБВИ И УВАЖЕ-</a:t>
            </a:r>
            <a:b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НИЯ К РОДНОЙ ЗЕМЛЕ.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5786" y="4786322"/>
            <a:ext cx="7710765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4)ВЫЗВАТЬ   ИНТЕРЕС  К  ДУХОВНОМУ   И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ИСТОРИЧЕСКОМУ   НАСЛЕДИЮ  РУССКО-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ГО НАРОДА.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786" y="2643182"/>
            <a:ext cx="7929618" cy="1200329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2)ПОЗНАКОМИТЬ  УЧАЩИХСЯ С ПРОИЗВЕ-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ДЕНИЯМИ,   СОЗДАННЫМИ ПИСАТЕЛЕМ 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В СПАССКОМ  – ЛУТОВИНОВЕ.</a:t>
            </a:r>
          </a:p>
        </p:txBody>
      </p:sp>
      <p:sp>
        <p:nvSpPr>
          <p:cNvPr id="7175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B695FAB-A793-4C4A-B9FE-B4C59E121F5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14813" y="2286000"/>
            <a:ext cx="4668837" cy="25860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  <a:cs typeface="+mn-cs"/>
              </a:rPr>
              <a:t>УРОК ПОДГОТОВИЛА И ПРОВЕЛА</a:t>
            </a:r>
            <a:b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  <a:cs typeface="+mn-cs"/>
              </a:rPr>
            </a:b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  <a:cs typeface="+mn-cs"/>
              </a:rPr>
              <a:t>УЧИТЕЛЬ   РУССКОГО   ЯЗЫКА  И</a:t>
            </a:r>
            <a:b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  <a:cs typeface="+mn-cs"/>
              </a:rPr>
            </a:br>
            <a:r>
              <a:rPr lang="ru-RU" b="1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25000"/>
                  </a:schemeClr>
                </a:solidFill>
                <a:latin typeface="Arial Black" pitchFamily="34" charset="0"/>
                <a:cs typeface="+mn-cs"/>
              </a:rPr>
              <a:t>ЛИТЕРАТУРЫ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6">
                  <a:lumMod val="25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25000"/>
                  </a:schemeClr>
                </a:solidFill>
                <a:latin typeface="Arial Black" pitchFamily="34" charset="0"/>
                <a:cs typeface="+mn-cs"/>
              </a:rPr>
              <a:t>                             </a:t>
            </a: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АЛЕКСАНДРОВА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                             ТАТЬЯНА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                             ВЛАДИ</a:t>
            </a:r>
            <a:r>
              <a:rPr lang="ru-RU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МИР</a:t>
            </a:r>
            <a:r>
              <a:rPr lang="ru-RU" b="1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ОВНА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C000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3375" y="5286375"/>
            <a:ext cx="4756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  <a:cs typeface="+mn-cs"/>
              </a:rPr>
              <a:t>СПАСИБО ЗА ВНИМАНИЕ!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00375" y="214313"/>
            <a:ext cx="2835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МОУ-ГИМНАЗИЯ №2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14563" y="714375"/>
            <a:ext cx="4295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000" i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Arial Black" pitchFamily="34" charset="0"/>
              </a:rPr>
              <a:t>г.Клин, Московская область</a:t>
            </a:r>
          </a:p>
        </p:txBody>
      </p:sp>
      <p:pic>
        <p:nvPicPr>
          <p:cNvPr id="8" name="Рисунок 7" descr="C:\Users\Александр\Desktop\Фото\Татьяна Владимировна.jpg"/>
          <p:cNvPicPr>
            <a:picLocks noChangeAspect="1" noChangeArrowheads="1"/>
          </p:cNvPicPr>
          <p:nvPr/>
        </p:nvPicPr>
        <p:blipFill>
          <a:blip r:embed="rId2" cstate="email">
            <a:lum contrast="30000"/>
          </a:blip>
          <a:srcRect/>
          <a:stretch>
            <a:fillRect/>
          </a:stretch>
        </p:blipFill>
        <p:spPr bwMode="auto">
          <a:xfrm>
            <a:off x="857250" y="1500188"/>
            <a:ext cx="3000375" cy="43084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4823" name="Номер слайда 8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33BCEA6-B68E-49D4-8BE5-474194B784F8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  <p:transition spd="slow" advClick="0" advTm="12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728" y="142852"/>
            <a:ext cx="6732933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ИВАН СЕРГЕЕВИЧ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 ТУРГЕНЕВ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(1818 – 1883)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1813" y="3214688"/>
            <a:ext cx="5891212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Россия без каждого из нас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обойтись  может, но  никто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из нас  без  нее  не  может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обойтись...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57875" y="5357813"/>
            <a:ext cx="26844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ial Black" pitchFamily="34" charset="0"/>
                <a:cs typeface="+mn-cs"/>
              </a:rPr>
              <a:t>И.С.ТУРГЕНЕВ</a:t>
            </a:r>
          </a:p>
        </p:txBody>
      </p:sp>
      <p:pic>
        <p:nvPicPr>
          <p:cNvPr id="8197" name="Picture 7" descr="26let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357430"/>
            <a:ext cx="2643206" cy="3457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8198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1FE6EA-2D6A-441F-A746-9C8AA8E72773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Александр\Desktop\!!!\фотки (2)\ненн.JP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214282" y="1714488"/>
            <a:ext cx="5233988" cy="40719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76514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РОДОВОЕ ИМЕНИЕ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4584" y="1857364"/>
            <a:ext cx="3719416" cy="34163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Если у Вас есть атлас,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отыщите в  нем  карту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России …       Немного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севернее  Орла  –  Вы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обнаружите        город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Мценск.  Так вот!  Моя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деревня  находится  в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10километрах от этого</a:t>
            </a:r>
          </a:p>
          <a:p>
            <a:pPr>
              <a:defRPr/>
            </a:pPr>
            <a:r>
              <a:rPr lang="ru-RU" sz="2400" b="1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места…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938" y="5286375"/>
            <a:ext cx="25495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i="1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И.С.Тургенев</a:t>
            </a:r>
          </a:p>
        </p:txBody>
      </p:sp>
      <p:sp>
        <p:nvSpPr>
          <p:cNvPr id="922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86B6594-9260-4FE9-82E1-04ABFD003DD2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25950" y="2071688"/>
            <a:ext cx="4419600" cy="3786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В конце  16 века царь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Иван  Грозный   «</a:t>
            </a:r>
            <a:r>
              <a:rPr 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пожа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ловал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»   сельцо   Ивану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Лутовинову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.  С  тех  пор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на  протяжении многих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поколений     Спасское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служило   центральной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усадьбой многочислен-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ных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      </a:t>
            </a:r>
            <a:r>
              <a:rPr 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лутовиновских</a:t>
            </a:r>
            <a:endParaRPr lang="ru-RU" sz="2400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поместий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0"/>
            <a:ext cx="5668539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СПАССКОЕ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ЛУТОВИНОВО</a:t>
            </a:r>
          </a:p>
        </p:txBody>
      </p:sp>
      <p:pic>
        <p:nvPicPr>
          <p:cNvPr id="1026" name="Picture 2" descr="C:\Users\Александр\Desktop\!!!\фотки (2)\40.JPG"/>
          <p:cNvPicPr>
            <a:picLocks noChangeAspect="1" noChangeArrowheads="1"/>
          </p:cNvPicPr>
          <p:nvPr/>
        </p:nvPicPr>
        <p:blipFill>
          <a:blip r:embed="rId3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285720" y="1643050"/>
            <a:ext cx="3786187" cy="4411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5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2C8739A-9023-402A-A021-BF83EAFA1322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214290"/>
            <a:ext cx="391966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УСАДЬБА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2413" y="1857375"/>
            <a:ext cx="3922712" cy="52625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cs typeface="+mn-cs"/>
              </a:rPr>
              <a:t>  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Сквозь   ветви    де-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ревьев,в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отдалении,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просматривается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светло   -    лиловый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деревянный      дом.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Этому дому суждено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было стать «</a:t>
            </a:r>
            <a:r>
              <a:rPr lang="ru-RU" sz="2400" dirty="0" err="1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приста</a:t>
            </a: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нищем»     писателя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на многие годы…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 descr="C:\Users\Александр\Desktop\!!!\фотки (2)\5.JPG"/>
          <p:cNvPicPr>
            <a:picLocks noChangeAspect="1" noChangeArrowheads="1"/>
          </p:cNvPicPr>
          <p:nvPr/>
        </p:nvPicPr>
        <p:blipFill>
          <a:blip r:embed="rId3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357158" y="1428736"/>
            <a:ext cx="4929188" cy="421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269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E373EAA-F569-4DEF-81A0-7C460CBE9A94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0"/>
            <a:ext cx="6455614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ГЛАВНЫЙ ДОМ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УСАДЬБЫ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89538" y="2428875"/>
            <a:ext cx="3462337" cy="3416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Центром    усадьбы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стал   двухэтажный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    с    портиком,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залом в «два света»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 каменными 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гале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реями по обеим сто-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ронам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Перед фаса-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дом  дома  разбиты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пышные   цветники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Picture 2" descr="C:\Users\Александр\Desktop\!!!\фотки (2)\47.JP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285720" y="2143116"/>
            <a:ext cx="4716462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Александр\Desktop\!!!\фотки (2)\46.JPG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214282" y="2071678"/>
            <a:ext cx="4786312" cy="3686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294" name="Номер слайда 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5E87EBA-0E36-4FC7-BA9C-15D1A99B4CAB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357166"/>
            <a:ext cx="4182556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i="1" dirty="0">
                <a:ln w="10541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+mn-cs"/>
              </a:rPr>
              <a:t>ГАЛЕРЕЯ</a:t>
            </a:r>
          </a:p>
        </p:txBody>
      </p:sp>
      <p:pic>
        <p:nvPicPr>
          <p:cNvPr id="5" name="Picture 2" descr="C:\Users\Александр\Desktop\!!!\фотки (2)\11.JPG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 t="1842"/>
          <a:stretch>
            <a:fillRect/>
          </a:stretch>
        </p:blipFill>
        <p:spPr bwMode="auto">
          <a:xfrm>
            <a:off x="142875" y="1857375"/>
            <a:ext cx="5715000" cy="3808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5949950" y="2714625"/>
            <a:ext cx="3194050" cy="30464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Осмотр       дома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начинается       с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галереи. Сейчас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это вводный зал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музея, с мрамор-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ным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        бюстом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И.С.Тургенева  в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+mn-cs"/>
              </a:rPr>
              <a:t>центре.</a:t>
            </a:r>
          </a:p>
        </p:txBody>
      </p:sp>
      <p:sp>
        <p:nvSpPr>
          <p:cNvPr id="13317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AD0B14A-AF85-4D87-B3DF-D57195EE6F4C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  <p:transition spd="slow" advClick="0" advTm="4000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3742</TotalTime>
  <Words>939</Words>
  <Application>Microsoft Office PowerPoint</Application>
  <PresentationFormat>Экран (4:3)</PresentationFormat>
  <Paragraphs>327</Paragraphs>
  <Slides>30</Slides>
  <Notes>16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Lucida Sans Unicode</vt:lpstr>
      <vt:lpstr>Wingdings 3</vt:lpstr>
      <vt:lpstr>Verdana</vt:lpstr>
      <vt:lpstr>Wingdings 2</vt:lpstr>
      <vt:lpstr>Calibri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www.PHILka.RU</cp:lastModifiedBy>
  <cp:revision>135</cp:revision>
  <dcterms:created xsi:type="dcterms:W3CDTF">2008-03-02T12:28:07Z</dcterms:created>
  <dcterms:modified xsi:type="dcterms:W3CDTF">2011-05-17T20:31:46Z</dcterms:modified>
</cp:coreProperties>
</file>